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4" r:id="rId1"/>
  </p:sldMasterIdLst>
  <p:notesMasterIdLst>
    <p:notesMasterId r:id="rId22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59" r:id="rId12"/>
    <p:sldId id="270" r:id="rId13"/>
    <p:sldId id="271" r:id="rId14"/>
    <p:sldId id="273" r:id="rId15"/>
    <p:sldId id="275" r:id="rId16"/>
    <p:sldId id="281" r:id="rId17"/>
    <p:sldId id="282" r:id="rId18"/>
    <p:sldId id="276" r:id="rId19"/>
    <p:sldId id="277" r:id="rId20"/>
    <p:sldId id="28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8" autoAdjust="0"/>
    <p:restoredTop sz="94660"/>
  </p:normalViewPr>
  <p:slideViewPr>
    <p:cSldViewPr snapToGrid="0">
      <p:cViewPr varScale="1">
        <p:scale>
          <a:sx n="78" d="100"/>
          <a:sy n="78" d="100"/>
        </p:scale>
        <p:origin x="90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A42251-5619-4CC0-937A-512D09ED22FF}" type="datetimeFigureOut">
              <a:rPr lang="fa-IR" smtClean="0"/>
              <a:t>3/8/1441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DEB5122-3752-44BB-BE93-7E7A428FB99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8600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B5122-3752-44BB-BE93-7E7A428FB99B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351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B5122-3752-44BB-BE93-7E7A428FB99B}" type="slidenum">
              <a:rPr lang="fa-IR" smtClean="0"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004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A77EBFD0-285E-4DD9-ABC3-755CC727CA4D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2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22F1-3CB9-4B5C-A738-1345C8EC85AC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1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CC5B-89BA-46BB-A8A5-32A4E5735255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47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8FBD-F45F-4D9E-AEAF-21A50F3BA8E1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16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C85D-A370-4536-8DF1-A78CFBF7EA59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3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175E-850A-44ED-B909-6D7ADF49E325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10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D5E0-2859-4AB1-B5EE-47646090249F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24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C26F-0DDB-4CE6-9DDE-473FC814D83F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098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C0AF-74D5-4826-9C4E-FAED493804A7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6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9958-2B88-42E4-9FBD-EB10ECD6DF30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4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6D67-342A-4B8B-811C-D5F09F830E9C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5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C9EB6-F43C-4BC9-A6AC-E5D644847D70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2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74B3-485E-479E-A44D-E5FD5DDD26AE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9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085E-D315-4201-8C69-EC57B35A773E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FC64-9230-4888-AE54-B210FD82081D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F063-6DA3-425D-8EA2-1872869CDA4F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8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722D-40A5-442B-9EC2-51E8D3780727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3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2002518-32CA-4FFA-987F-208FBC61EF59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58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f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-756202"/>
            <a:ext cx="8825658" cy="2677648"/>
          </a:xfrm>
        </p:spPr>
        <p:txBody>
          <a:bodyPr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آموزش نرم افزار </a:t>
            </a:r>
            <a:r>
              <a:rPr lang="en-US" dirty="0" err="1" smtClean="0">
                <a:cs typeface="B Titr" panose="00000700000000000000" pitchFamily="2" charset="-78"/>
              </a:rPr>
              <a:t>GenALEx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2637" y="5190739"/>
            <a:ext cx="8825658" cy="861420"/>
          </a:xfrm>
        </p:spPr>
        <p:txBody>
          <a:bodyPr/>
          <a:lstStyle/>
          <a:p>
            <a:pPr algn="r"/>
            <a:r>
              <a:rPr lang="fa-IR" dirty="0" err="1" smtClean="0">
                <a:cs typeface="B Titr" panose="00000700000000000000" pitchFamily="2" charset="-78"/>
              </a:rPr>
              <a:t>ملیحه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 err="1" smtClean="0">
                <a:cs typeface="B Titr" panose="00000700000000000000" pitchFamily="2" charset="-78"/>
              </a:rPr>
              <a:t>شلتوکی</a:t>
            </a:r>
            <a:endParaRPr lang="fa-IR" dirty="0" smtClean="0">
              <a:cs typeface="B Titr" panose="00000700000000000000" pitchFamily="2" charset="-78"/>
            </a:endParaRPr>
          </a:p>
          <a:p>
            <a:pPr algn="r"/>
            <a:r>
              <a:rPr lang="fa-IR" dirty="0" smtClean="0">
                <a:cs typeface="B Titr" panose="00000700000000000000" pitchFamily="2" charset="-78"/>
              </a:rPr>
              <a:t>پاییز 98</a:t>
            </a:r>
            <a:endParaRPr lang="fa-IR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403" y="1730482"/>
            <a:ext cx="6065583" cy="3780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87" y="5387986"/>
            <a:ext cx="1173136" cy="87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5" r="46667" b="63194"/>
          <a:stretch/>
        </p:blipFill>
        <p:spPr>
          <a:xfrm>
            <a:off x="1762125" y="0"/>
            <a:ext cx="7372350" cy="4131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4229100"/>
            <a:ext cx="4972050" cy="17197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Shannon:</a:t>
            </a:r>
            <a:r>
              <a:rPr lang="fa-IR" dirty="0" smtClean="0">
                <a:cs typeface="B Nazanin" panose="00000400000000000000" pitchFamily="2" charset="-78"/>
              </a:rPr>
              <a:t>   شاخص </a:t>
            </a:r>
            <a:r>
              <a:rPr lang="fa-IR" dirty="0" err="1" smtClean="0">
                <a:cs typeface="B Nazanin" panose="00000400000000000000" pitchFamily="2" charset="-78"/>
              </a:rPr>
              <a:t>شانون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endParaRPr lang="en-US" dirty="0" smtClean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Relatedness:</a:t>
            </a:r>
            <a:r>
              <a:rPr lang="fa-IR" dirty="0" smtClean="0">
                <a:cs typeface="B Nazanin" panose="00000400000000000000" pitchFamily="2" charset="-78"/>
              </a:rPr>
              <a:t>  بررسی ارتباط افراد </a:t>
            </a:r>
            <a:endParaRPr lang="en-US" dirty="0" smtClean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cs typeface="B Nazanin" panose="00000400000000000000" pitchFamily="2" charset="-78"/>
              </a:rPr>
              <a:t>Multilocus</a:t>
            </a:r>
            <a:r>
              <a:rPr lang="en-US" dirty="0" smtClean="0">
                <a:cs typeface="B Nazanin" panose="00000400000000000000" pitchFamily="2" charset="-78"/>
              </a:rPr>
              <a:t>:</a:t>
            </a:r>
            <a:r>
              <a:rPr lang="fa-IR" dirty="0" smtClean="0">
                <a:cs typeface="B Nazanin" panose="00000400000000000000" pitchFamily="2" charset="-78"/>
              </a:rPr>
              <a:t> نشانگرهای چند مکان ژنی مثل </a:t>
            </a:r>
            <a:r>
              <a:rPr lang="fa-IR" dirty="0" err="1" smtClean="0">
                <a:cs typeface="B Nazanin" panose="00000400000000000000" pitchFamily="2" charset="-78"/>
              </a:rPr>
              <a:t>رپید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endParaRPr lang="en-US" dirty="0" smtClean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Assignment: </a:t>
            </a:r>
            <a:r>
              <a:rPr lang="fa-IR" dirty="0" smtClean="0">
                <a:cs typeface="B Nazanin" panose="00000400000000000000" pitchFamily="2" charset="-78"/>
              </a:rPr>
              <a:t>انتساب افراد به داخل گروه بندی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60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Titr" panose="00000700000000000000" pitchFamily="2" charset="-78"/>
              </a:rPr>
              <a:t>نحوه وارد کردن داده ها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8729" y="3441700"/>
            <a:ext cx="8761413" cy="3416300"/>
          </a:xfrm>
        </p:spPr>
        <p:txBody>
          <a:bodyPr>
            <a:normAutofit/>
          </a:bodyPr>
          <a:lstStyle/>
          <a:p>
            <a:pPr algn="ctr"/>
            <a:r>
              <a:rPr lang="fa-IR" sz="2400" b="1" dirty="0" smtClean="0">
                <a:cs typeface="B Nazanin" panose="00000400000000000000" pitchFamily="2" charset="-78"/>
              </a:rPr>
              <a:t>مهمترین نکته رعایت فرمت هست.</a:t>
            </a:r>
            <a:endParaRPr lang="fa-IR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47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t="17377" r="49076" b="49041"/>
          <a:stretch/>
        </p:blipFill>
        <p:spPr>
          <a:xfrm rot="10800000" flipH="1" flipV="1">
            <a:off x="601249" y="404149"/>
            <a:ext cx="11461314" cy="6453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9556" y="404148"/>
            <a:ext cx="92692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fa-IR" b="1" dirty="0" smtClean="0">
                <a:cs typeface="B Nazanin" panose="00000400000000000000" pitchFamily="2" charset="-78"/>
              </a:rPr>
              <a:t>تعداد </a:t>
            </a:r>
            <a:r>
              <a:rPr lang="fa-IR" b="1" dirty="0" err="1" smtClean="0">
                <a:cs typeface="B Nazanin" panose="00000400000000000000" pitchFamily="2" charset="-78"/>
              </a:rPr>
              <a:t>لوکوس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6258" y="865813"/>
            <a:ext cx="142234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fa-IR" b="1" dirty="0" smtClean="0">
                <a:cs typeface="B Nazanin" panose="00000400000000000000" pitchFamily="2" charset="-78"/>
              </a:rPr>
              <a:t>تعداد نمونه ها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0122" y="681147"/>
            <a:ext cx="101084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fa-IR" b="1" dirty="0" smtClean="0">
                <a:cs typeface="B Nazanin" panose="00000400000000000000" pitchFamily="2" charset="-78"/>
              </a:rPr>
              <a:t>تعداد جمعیت ها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7023" y="505609"/>
            <a:ext cx="12024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fa-IR" b="1" dirty="0" smtClean="0">
                <a:cs typeface="B Nazanin" panose="00000400000000000000" pitchFamily="2" charset="-78"/>
              </a:rPr>
              <a:t>تعداد افراد هر جمعیت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32308" y="175364"/>
            <a:ext cx="253025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cs typeface="+mj-cs"/>
              </a:rPr>
              <a:t>dominant</a:t>
            </a:r>
            <a:endParaRPr lang="fa-IR" sz="2800" b="1" dirty="0">
              <a:cs typeface="+mj-cs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453019" y="1386879"/>
            <a:ext cx="244257" cy="53970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Down Arrow 8"/>
          <p:cNvSpPr/>
          <p:nvPr/>
        </p:nvSpPr>
        <p:spPr>
          <a:xfrm>
            <a:off x="2738501" y="1386880"/>
            <a:ext cx="244257" cy="53970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Down Arrow 9"/>
          <p:cNvSpPr/>
          <p:nvPr/>
        </p:nvSpPr>
        <p:spPr>
          <a:xfrm>
            <a:off x="4023984" y="1386881"/>
            <a:ext cx="244257" cy="53970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ight Brace 10"/>
          <p:cNvSpPr/>
          <p:nvPr/>
        </p:nvSpPr>
        <p:spPr>
          <a:xfrm rot="16200000">
            <a:off x="6131169" y="567188"/>
            <a:ext cx="638828" cy="2079963"/>
          </a:xfrm>
          <a:prstGeom prst="rightBrace">
            <a:avLst>
              <a:gd name="adj1" fmla="val 25980"/>
              <a:gd name="adj2" fmla="val 50000"/>
            </a:avLst>
          </a:prstGeom>
          <a:ln w="5715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702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67386" y="2007389"/>
            <a:ext cx="40083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تجزیه فراوانی و برآورد شاخص های تنوع</a:t>
            </a:r>
            <a:endParaRPr lang="fa-IR" dirty="0"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" r="55212" b="55434"/>
          <a:stretch/>
        </p:blipFill>
        <p:spPr>
          <a:xfrm>
            <a:off x="556026" y="175364"/>
            <a:ext cx="7028483" cy="554903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5400000">
            <a:off x="7352778" y="1581504"/>
            <a:ext cx="463463" cy="131523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6780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0" t="9487" r="4509" b="36439"/>
          <a:stretch/>
        </p:blipFill>
        <p:spPr>
          <a:xfrm>
            <a:off x="684014" y="836112"/>
            <a:ext cx="5170556" cy="479746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39660" y="3419605"/>
            <a:ext cx="1490599" cy="2505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 w="28575">
                <a:solidFill>
                  <a:schemeClr val="tx1"/>
                </a:solidFill>
              </a:ln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1" t="-914" b="28584"/>
          <a:stretch/>
        </p:blipFill>
        <p:spPr>
          <a:xfrm>
            <a:off x="6798707" y="681399"/>
            <a:ext cx="4948880" cy="547641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711868" y="3056351"/>
            <a:ext cx="764088" cy="71398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582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57359" y="1653436"/>
            <a:ext cx="2542784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فراوانی </a:t>
            </a:r>
            <a:r>
              <a:rPr lang="fa-IR" b="1" dirty="0" err="1" smtClean="0">
                <a:cs typeface="B Nazanin" panose="00000400000000000000" pitchFamily="2" charset="-78"/>
              </a:rPr>
              <a:t>آلل</a:t>
            </a:r>
            <a:r>
              <a:rPr lang="fa-IR" b="1" dirty="0" smtClean="0">
                <a:cs typeface="B Nazanin" panose="00000400000000000000" pitchFamily="2" charset="-78"/>
              </a:rPr>
              <a:t> ها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تعداد </a:t>
            </a:r>
            <a:r>
              <a:rPr lang="fa-IR" b="1" dirty="0" err="1" smtClean="0">
                <a:cs typeface="B Nazanin" panose="00000400000000000000" pitchFamily="2" charset="-78"/>
              </a:rPr>
              <a:t>آلل</a:t>
            </a:r>
            <a:r>
              <a:rPr lang="fa-IR" b="1" dirty="0" smtClean="0">
                <a:cs typeface="B Nazanin" panose="00000400000000000000" pitchFamily="2" charset="-78"/>
              </a:rPr>
              <a:t> های مشاهده شده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تعداد </a:t>
            </a:r>
            <a:r>
              <a:rPr lang="fa-IR" b="1" dirty="0" err="1" smtClean="0">
                <a:cs typeface="B Nazanin" panose="00000400000000000000" pitchFamily="2" charset="-78"/>
              </a:rPr>
              <a:t>آلل</a:t>
            </a:r>
            <a:r>
              <a:rPr lang="fa-IR" b="1" dirty="0" smtClean="0">
                <a:cs typeface="B Nazanin" panose="00000400000000000000" pitchFamily="2" charset="-78"/>
              </a:rPr>
              <a:t> های موثر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شاخص </a:t>
            </a:r>
            <a:r>
              <a:rPr lang="fa-IR" b="1" dirty="0" err="1" smtClean="0">
                <a:cs typeface="B Nazanin" panose="00000400000000000000" pitchFamily="2" charset="-78"/>
              </a:rPr>
              <a:t>شانون</a:t>
            </a:r>
            <a:r>
              <a:rPr lang="fa-IR" b="1" dirty="0" smtClean="0">
                <a:cs typeface="B Nazanin" panose="00000400000000000000" pitchFamily="2" charset="-78"/>
              </a:rPr>
              <a:t> و نی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میانگین کل جمعیت ها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درصد چند شکلی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فرمول ها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55934" y="6187858"/>
            <a:ext cx="438411" cy="3382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425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t="-366" r="50974" b="49771"/>
          <a:stretch/>
        </p:blipFill>
        <p:spPr>
          <a:xfrm>
            <a:off x="381783" y="1878904"/>
            <a:ext cx="5589899" cy="4684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1791" y="425885"/>
            <a:ext cx="194153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fa-IR" sz="2400" b="1" dirty="0" smtClean="0">
                <a:cs typeface="B Nazanin" panose="00000400000000000000" pitchFamily="2" charset="-78"/>
              </a:rPr>
              <a:t>فاصله ژنتیکی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4" t="10593" r="10353" b="30411"/>
          <a:stretch/>
        </p:blipFill>
        <p:spPr>
          <a:xfrm>
            <a:off x="7027101" y="1468276"/>
            <a:ext cx="4672209" cy="538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2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0" t="914" r="46590" b="51050"/>
          <a:stretch/>
        </p:blipFill>
        <p:spPr>
          <a:xfrm>
            <a:off x="1741118" y="62630"/>
            <a:ext cx="7651022" cy="542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9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21896" y="187890"/>
            <a:ext cx="318161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تجزیه به </a:t>
            </a:r>
            <a:r>
              <a:rPr lang="fa-IR" sz="2400" dirty="0" err="1" smtClean="0">
                <a:cs typeface="B Titr" panose="00000700000000000000" pitchFamily="2" charset="-78"/>
              </a:rPr>
              <a:t>مولفه</a:t>
            </a:r>
            <a:r>
              <a:rPr lang="fa-IR" sz="2400" dirty="0">
                <a:cs typeface="B Titr" panose="00000700000000000000" pitchFamily="2" charset="-78"/>
              </a:rPr>
              <a:t> </a:t>
            </a:r>
            <a:r>
              <a:rPr lang="fa-IR" sz="2400" dirty="0" smtClean="0">
                <a:cs typeface="B Titr" panose="00000700000000000000" pitchFamily="2" charset="-78"/>
              </a:rPr>
              <a:t>های اصلی</a:t>
            </a:r>
            <a:endParaRPr lang="fa-IR" sz="2400" dirty="0">
              <a:cs typeface="B Titr" panose="00000700000000000000" pitchFamily="2" charset="-78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498926" y="3494762"/>
            <a:ext cx="1252603" cy="82671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" t="365" r="54919" b="50869"/>
          <a:stretch/>
        </p:blipFill>
        <p:spPr>
          <a:xfrm>
            <a:off x="0" y="2000129"/>
            <a:ext cx="5425177" cy="46426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7" t="13151" r="7431" b="30777"/>
          <a:stretch/>
        </p:blipFill>
        <p:spPr>
          <a:xfrm>
            <a:off x="7177414" y="1408688"/>
            <a:ext cx="4910204" cy="523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1" r="42792" b="4840"/>
          <a:stretch/>
        </p:blipFill>
        <p:spPr>
          <a:xfrm>
            <a:off x="1809750" y="20095"/>
            <a:ext cx="6432376" cy="650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Titr" panose="00000700000000000000" pitchFamily="2" charset="-78"/>
              </a:rPr>
              <a:t>معرفی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04789"/>
            <a:ext cx="9832932" cy="4108537"/>
          </a:xfrm>
        </p:spPr>
        <p:txBody>
          <a:bodyPr>
            <a:norm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تجزیه و تحلیل داده های نشانگرهای </a:t>
            </a:r>
            <a:r>
              <a:rPr lang="fa-IR" sz="2400" b="1" dirty="0" err="1" smtClean="0">
                <a:cs typeface="B Nazanin" panose="00000400000000000000" pitchFamily="2" charset="-78"/>
              </a:rPr>
              <a:t>مولکولی</a:t>
            </a:r>
            <a:r>
              <a:rPr lang="fa-IR" sz="2400" b="1" dirty="0" smtClean="0">
                <a:cs typeface="B Nazanin" panose="00000400000000000000" pitchFamily="2" charset="-78"/>
              </a:rPr>
              <a:t> (</a:t>
            </a:r>
            <a:r>
              <a:rPr lang="en-US" sz="2400" b="1" dirty="0" smtClean="0">
                <a:cs typeface="B Nazanin" panose="00000400000000000000" pitchFamily="2" charset="-78"/>
              </a:rPr>
              <a:t>RAPD, SSR, AFLP,..</a:t>
            </a:r>
            <a:r>
              <a:rPr lang="fa-IR" sz="2400" b="1" dirty="0" smtClean="0">
                <a:cs typeface="B Nazanin" panose="00000400000000000000" pitchFamily="2" charset="-78"/>
              </a:rPr>
              <a:t>) و </a:t>
            </a:r>
            <a:r>
              <a:rPr lang="fa-IR" sz="2400" b="1" dirty="0" err="1" smtClean="0">
                <a:cs typeface="B Nazanin" panose="00000400000000000000" pitchFamily="2" charset="-78"/>
              </a:rPr>
              <a:t>مورفولوژیکی</a:t>
            </a:r>
            <a:endParaRPr lang="fa-IR" sz="2400" b="1" dirty="0" smtClean="0">
              <a:cs typeface="B Nazanin" panose="00000400000000000000" pitchFamily="2" charset="-78"/>
            </a:endParaRPr>
          </a:p>
          <a:p>
            <a:r>
              <a:rPr lang="fa-IR" sz="2400" b="1" dirty="0" smtClean="0">
                <a:cs typeface="B Nazanin" panose="00000400000000000000" pitchFamily="2" charset="-78"/>
              </a:rPr>
              <a:t>مقایسات بین جمعیتی و درون گونه ای</a:t>
            </a:r>
          </a:p>
          <a:p>
            <a:r>
              <a:rPr lang="fa-IR" sz="2400" b="1" dirty="0" smtClean="0">
                <a:cs typeface="B Nazanin" panose="00000400000000000000" pitchFamily="2" charset="-78"/>
              </a:rPr>
              <a:t>سیستم صفر و یک (1 یا 0) برای صفات و </a:t>
            </a:r>
            <a:r>
              <a:rPr lang="fa-IR" sz="2400" b="1" dirty="0" err="1" smtClean="0">
                <a:cs typeface="B Nazanin" panose="00000400000000000000" pitchFamily="2" charset="-78"/>
              </a:rPr>
              <a:t>آلل</a:t>
            </a:r>
            <a:r>
              <a:rPr lang="fa-IR" sz="2400" b="1" dirty="0" smtClean="0">
                <a:cs typeface="B Nazanin" panose="00000400000000000000" pitchFamily="2" charset="-78"/>
              </a:rPr>
              <a:t> </a:t>
            </a:r>
            <a:r>
              <a:rPr lang="fa-IR" sz="2400" b="1" dirty="0" err="1" smtClean="0">
                <a:cs typeface="B Nazanin" panose="00000400000000000000" pitchFamily="2" charset="-78"/>
              </a:rPr>
              <a:t>هایی</a:t>
            </a:r>
            <a:r>
              <a:rPr lang="fa-IR" sz="2400" b="1" dirty="0" smtClean="0">
                <a:cs typeface="B Nazanin" panose="00000400000000000000" pitchFamily="2" charset="-78"/>
              </a:rPr>
              <a:t> که رابطه غالب و </a:t>
            </a:r>
            <a:r>
              <a:rPr lang="fa-IR" sz="2400" b="1" dirty="0" err="1" smtClean="0">
                <a:cs typeface="B Nazanin" panose="00000400000000000000" pitchFamily="2" charset="-78"/>
              </a:rPr>
              <a:t>مغلوبی</a:t>
            </a:r>
            <a:r>
              <a:rPr lang="fa-IR" sz="2400" b="1" dirty="0" smtClean="0">
                <a:cs typeface="B Nazanin" panose="00000400000000000000" pitchFamily="2" charset="-78"/>
              </a:rPr>
              <a:t> دارند. ( </a:t>
            </a:r>
            <a:r>
              <a:rPr lang="fa-IR" sz="2400" b="1" dirty="0" err="1" smtClean="0">
                <a:cs typeface="B Nazanin" panose="00000400000000000000" pitchFamily="2" charset="-78"/>
              </a:rPr>
              <a:t>رپید</a:t>
            </a:r>
            <a:r>
              <a:rPr lang="fa-IR" sz="2400" b="1" dirty="0" smtClean="0">
                <a:cs typeface="B Nazanin" panose="00000400000000000000" pitchFamily="2" charset="-78"/>
              </a:rPr>
              <a:t>)</a:t>
            </a:r>
          </a:p>
          <a:p>
            <a:r>
              <a:rPr lang="fa-IR" sz="2400" b="1" dirty="0" smtClean="0">
                <a:cs typeface="B Nazanin" panose="00000400000000000000" pitchFamily="2" charset="-78"/>
              </a:rPr>
              <a:t>سیستم حروف برای </a:t>
            </a:r>
            <a:r>
              <a:rPr lang="fa-IR" sz="2400" b="1" dirty="0" err="1" smtClean="0">
                <a:cs typeface="B Nazanin" panose="00000400000000000000" pitchFamily="2" charset="-78"/>
              </a:rPr>
              <a:t>آلل</a:t>
            </a:r>
            <a:r>
              <a:rPr lang="fa-IR" sz="2400" b="1" dirty="0" smtClean="0">
                <a:cs typeface="B Nazanin" panose="00000400000000000000" pitchFamily="2" charset="-78"/>
              </a:rPr>
              <a:t> ها و </a:t>
            </a:r>
            <a:r>
              <a:rPr lang="fa-IR" sz="2400" b="1" dirty="0" err="1" smtClean="0">
                <a:cs typeface="B Nazanin" panose="00000400000000000000" pitchFamily="2" charset="-78"/>
              </a:rPr>
              <a:t>صفاتی</a:t>
            </a:r>
            <a:r>
              <a:rPr lang="fa-IR" sz="2400" b="1" dirty="0" smtClean="0">
                <a:cs typeface="B Nazanin" panose="00000400000000000000" pitchFamily="2" charset="-78"/>
              </a:rPr>
              <a:t> که رابطه هم بارزی دارند.</a:t>
            </a:r>
          </a:p>
          <a:p>
            <a:r>
              <a:rPr lang="fa-IR" sz="2400" b="1" dirty="0" smtClean="0">
                <a:cs typeface="B Nazanin" panose="00000400000000000000" pitchFamily="2" charset="-78"/>
              </a:rPr>
              <a:t>مثال :</a:t>
            </a:r>
          </a:p>
          <a:p>
            <a:r>
              <a:rPr lang="fa-IR" sz="2400" b="1" dirty="0" smtClean="0">
                <a:cs typeface="B Nazanin" panose="00000400000000000000" pitchFamily="2" charset="-78"/>
              </a:rPr>
              <a:t>حرف </a:t>
            </a:r>
            <a:r>
              <a:rPr lang="en-US" sz="2400" b="1" dirty="0" smtClean="0">
                <a:cs typeface="B Nazanin" panose="00000400000000000000" pitchFamily="2" charset="-78"/>
              </a:rPr>
              <a:t>a</a:t>
            </a:r>
            <a:r>
              <a:rPr lang="fa-IR" sz="2400" b="1" dirty="0" smtClean="0">
                <a:cs typeface="B Nazanin" panose="00000400000000000000" pitchFamily="2" charset="-78"/>
              </a:rPr>
              <a:t> در مورد هر </a:t>
            </a:r>
            <a:r>
              <a:rPr lang="fa-IR" sz="2400" b="1" dirty="0" err="1" smtClean="0">
                <a:cs typeface="B Nazanin" panose="00000400000000000000" pitchFamily="2" charset="-78"/>
              </a:rPr>
              <a:t>پرایمر</a:t>
            </a:r>
            <a:r>
              <a:rPr lang="fa-IR" sz="2400" b="1" dirty="0" smtClean="0">
                <a:cs typeface="B Nazanin" panose="00000400000000000000" pitchFamily="2" charset="-78"/>
              </a:rPr>
              <a:t> (</a:t>
            </a:r>
            <a:r>
              <a:rPr lang="fa-IR" sz="2400" b="1" dirty="0" err="1" smtClean="0">
                <a:cs typeface="B Nazanin" panose="00000400000000000000" pitchFamily="2" charset="-78"/>
              </a:rPr>
              <a:t>لوکوس</a:t>
            </a:r>
            <a:r>
              <a:rPr lang="fa-IR" sz="2400" b="1" dirty="0" smtClean="0">
                <a:cs typeface="B Nazanin" panose="00000400000000000000" pitchFamily="2" charset="-78"/>
              </a:rPr>
              <a:t>) یعنی فرد مورد نظر </a:t>
            </a:r>
            <a:r>
              <a:rPr lang="fa-IR" sz="2400" b="1" dirty="0" err="1" smtClean="0">
                <a:cs typeface="B Nazanin" panose="00000400000000000000" pitchFamily="2" charset="-78"/>
              </a:rPr>
              <a:t>آلل</a:t>
            </a:r>
            <a:r>
              <a:rPr lang="fa-IR" sz="2400" b="1" dirty="0" smtClean="0">
                <a:cs typeface="B Nazanin" panose="00000400000000000000" pitchFamily="2" charset="-78"/>
              </a:rPr>
              <a:t> </a:t>
            </a:r>
            <a:r>
              <a:rPr lang="en-US" sz="2400" b="1" dirty="0" smtClean="0">
                <a:cs typeface="B Nazanin" panose="00000400000000000000" pitchFamily="2" charset="-78"/>
              </a:rPr>
              <a:t>a</a:t>
            </a:r>
            <a:r>
              <a:rPr lang="fa-IR" sz="2400" b="1" dirty="0" smtClean="0">
                <a:cs typeface="B Nazanin" panose="00000400000000000000" pitchFamily="2" charset="-78"/>
              </a:rPr>
              <a:t> را دارد و حرف </a:t>
            </a:r>
            <a:r>
              <a:rPr lang="en-US" sz="2400" b="1" dirty="0" err="1" smtClean="0">
                <a:cs typeface="B Nazanin" panose="00000400000000000000" pitchFamily="2" charset="-78"/>
              </a:rPr>
              <a:t>ab</a:t>
            </a:r>
            <a:r>
              <a:rPr lang="fa-IR" sz="2400" b="1" dirty="0" smtClean="0">
                <a:cs typeface="B Nazanin" panose="00000400000000000000" pitchFamily="2" charset="-78"/>
              </a:rPr>
              <a:t> یعنی فرد هم بارز مورد نظر دارای </a:t>
            </a:r>
            <a:r>
              <a:rPr lang="fa-IR" sz="2400" b="1" dirty="0" err="1" smtClean="0">
                <a:cs typeface="B Nazanin" panose="00000400000000000000" pitchFamily="2" charset="-78"/>
              </a:rPr>
              <a:t>آلل</a:t>
            </a:r>
            <a:r>
              <a:rPr lang="fa-IR" sz="2400" b="1" dirty="0" smtClean="0">
                <a:cs typeface="B Nazanin" panose="00000400000000000000" pitchFamily="2" charset="-78"/>
              </a:rPr>
              <a:t> </a:t>
            </a:r>
            <a:r>
              <a:rPr lang="en-US" sz="2400" b="1" dirty="0" err="1" smtClean="0">
                <a:cs typeface="B Nazanin" panose="00000400000000000000" pitchFamily="2" charset="-78"/>
              </a:rPr>
              <a:t>ab</a:t>
            </a:r>
            <a:r>
              <a:rPr lang="fa-IR" sz="2400" b="1" dirty="0" smtClean="0">
                <a:cs typeface="B Nazanin" panose="00000400000000000000" pitchFamily="2" charset="-78"/>
              </a:rPr>
              <a:t> است.</a:t>
            </a:r>
          </a:p>
          <a:p>
            <a:endParaRPr lang="fa-IR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198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715" y="1965565"/>
            <a:ext cx="8825659" cy="1788704"/>
          </a:xfrm>
        </p:spPr>
        <p:txBody>
          <a:bodyPr/>
          <a:lstStyle/>
          <a:p>
            <a:pPr algn="ctr"/>
            <a:r>
              <a:rPr lang="fa-IR" sz="7200" dirty="0" smtClean="0">
                <a:cs typeface="B Titr" panose="00000700000000000000" pitchFamily="2" charset="-78"/>
              </a:rPr>
              <a:t>با تشکر از توجه شما</a:t>
            </a:r>
            <a:endParaRPr lang="fa-IR" sz="7200" dirty="0">
              <a:cs typeface="B Titr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905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Titr" panose="00000700000000000000" pitchFamily="2" charset="-78"/>
              </a:rPr>
              <a:t>نصب و اجرا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54953" y="3336982"/>
            <a:ext cx="8761413" cy="472209"/>
          </a:xfrm>
        </p:spPr>
        <p:txBody>
          <a:bodyPr/>
          <a:lstStyle/>
          <a:p>
            <a:r>
              <a:rPr lang="en-US" dirty="0"/>
              <a:t>http://biology-assets.anu.edu.au/GenAlEx/Welcome.html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939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83" y="0"/>
            <a:ext cx="9388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7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36" y="581891"/>
            <a:ext cx="10334099" cy="575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4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69" y="0"/>
            <a:ext cx="8893861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857874" y="4000500"/>
            <a:ext cx="790575" cy="51435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2347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4" y="897774"/>
            <a:ext cx="11073117" cy="4469195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7689831">
            <a:off x="8915400" y="554874"/>
            <a:ext cx="409575" cy="685800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Oval 3"/>
          <p:cNvSpPr/>
          <p:nvPr/>
        </p:nvSpPr>
        <p:spPr>
          <a:xfrm>
            <a:off x="9334500" y="1019175"/>
            <a:ext cx="942975" cy="714375"/>
          </a:xfrm>
          <a:prstGeom prst="ellipse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361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" t="1" r="38669" b="59165"/>
          <a:stretch/>
        </p:blipFill>
        <p:spPr>
          <a:xfrm>
            <a:off x="1505176" y="-85725"/>
            <a:ext cx="8515124" cy="45270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06799" y="4343400"/>
            <a:ext cx="4356101" cy="23621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cs typeface="B Nazanin" panose="00000400000000000000" pitchFamily="2" charset="-78"/>
              </a:rPr>
              <a:t>Distance :</a:t>
            </a:r>
            <a:r>
              <a:rPr lang="fa-IR" sz="2000" dirty="0" smtClean="0">
                <a:cs typeface="B Nazanin" panose="00000400000000000000" pitchFamily="2" charset="-78"/>
              </a:rPr>
              <a:t>فاصله ژنتیکی </a:t>
            </a:r>
            <a:endParaRPr lang="en-US" sz="2000" dirty="0" smtClean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cs typeface="B Nazanin" panose="00000400000000000000" pitchFamily="2" charset="-78"/>
              </a:rPr>
              <a:t>Amova</a:t>
            </a:r>
            <a:r>
              <a:rPr lang="en-US" sz="2000" dirty="0" smtClean="0">
                <a:cs typeface="B Nazanin" panose="00000400000000000000" pitchFamily="2" charset="-78"/>
              </a:rPr>
              <a:t>:</a:t>
            </a:r>
            <a:r>
              <a:rPr lang="fa-IR" sz="2000" dirty="0" smtClean="0">
                <a:cs typeface="B Nazanin" panose="00000400000000000000" pitchFamily="2" charset="-78"/>
              </a:rPr>
              <a:t>تجزیه </a:t>
            </a:r>
            <a:r>
              <a:rPr lang="fa-IR" sz="2000" dirty="0" err="1" smtClean="0">
                <a:cs typeface="B Nazanin" panose="00000400000000000000" pitchFamily="2" charset="-78"/>
              </a:rPr>
              <a:t>واریانس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err="1" smtClean="0">
                <a:cs typeface="B Nazanin" panose="00000400000000000000" pitchFamily="2" charset="-78"/>
              </a:rPr>
              <a:t>مولکولی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endParaRPr lang="en-US" sz="2000" dirty="0" smtClean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cs typeface="B Nazanin" panose="00000400000000000000" pitchFamily="2" charset="-78"/>
              </a:rPr>
              <a:t>Mantel:</a:t>
            </a:r>
            <a:r>
              <a:rPr lang="fa-IR" sz="2000" dirty="0" smtClean="0">
                <a:cs typeface="B Nazanin" panose="00000400000000000000" pitchFamily="2" charset="-78"/>
              </a:rPr>
              <a:t>  مقایسه دو </a:t>
            </a:r>
            <a:r>
              <a:rPr lang="fa-IR" sz="2000" dirty="0" err="1" smtClean="0">
                <a:cs typeface="B Nazanin" panose="00000400000000000000" pitchFamily="2" charset="-78"/>
              </a:rPr>
              <a:t>ماتریس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endParaRPr lang="en-US" sz="2000" dirty="0" smtClean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cs typeface="B Nazanin" panose="00000400000000000000" pitchFamily="2" charset="-78"/>
              </a:rPr>
              <a:t>PCoA</a:t>
            </a:r>
            <a:r>
              <a:rPr lang="en-US" sz="2000" dirty="0" smtClean="0">
                <a:cs typeface="B Nazanin" panose="00000400000000000000" pitchFamily="2" charset="-78"/>
              </a:rPr>
              <a:t>: </a:t>
            </a:r>
            <a:r>
              <a:rPr lang="fa-IR" sz="2000" dirty="0" smtClean="0">
                <a:cs typeface="B Nazanin" panose="00000400000000000000" pitchFamily="2" charset="-78"/>
              </a:rPr>
              <a:t>تجزیه به </a:t>
            </a:r>
            <a:r>
              <a:rPr lang="fa-IR" sz="2000" dirty="0" err="1" smtClean="0">
                <a:cs typeface="B Nazanin" panose="00000400000000000000" pitchFamily="2" charset="-78"/>
              </a:rPr>
              <a:t>مولفه</a:t>
            </a:r>
            <a:r>
              <a:rPr lang="fa-IR" sz="2000" dirty="0" smtClean="0">
                <a:cs typeface="B Nazanin" panose="00000400000000000000" pitchFamily="2" charset="-78"/>
              </a:rPr>
              <a:t> های اصلی</a:t>
            </a:r>
            <a:endParaRPr lang="en-US" sz="2000" dirty="0" smtClean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cs typeface="B Nazanin" panose="00000400000000000000" pitchFamily="2" charset="-78"/>
              </a:rPr>
              <a:t>Spatial: </a:t>
            </a:r>
            <a:r>
              <a:rPr lang="fa-IR" sz="2000" dirty="0" smtClean="0">
                <a:cs typeface="B Nazanin" panose="00000400000000000000" pitchFamily="2" charset="-78"/>
              </a:rPr>
              <a:t>گروه بندی بر اساس اطلاعات جغرافیایی</a:t>
            </a:r>
            <a:endParaRPr lang="en-US" sz="2000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162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3" r="46111" b="65278"/>
          <a:stretch/>
        </p:blipFill>
        <p:spPr>
          <a:xfrm>
            <a:off x="1552575" y="1"/>
            <a:ext cx="6448425" cy="341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78" r="47778" b="65695"/>
          <a:stretch/>
        </p:blipFill>
        <p:spPr>
          <a:xfrm>
            <a:off x="1552575" y="3497215"/>
            <a:ext cx="6343650" cy="33607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76725" y="1622776"/>
            <a:ext cx="29432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cs typeface="B Nazanin" panose="00000400000000000000" pitchFamily="2" charset="-78"/>
              </a:rPr>
              <a:t>Frequency: </a:t>
            </a:r>
            <a:r>
              <a:rPr lang="fa-IR" dirty="0" smtClean="0">
                <a:cs typeface="B Nazanin" panose="00000400000000000000" pitchFamily="2" charset="-78"/>
              </a:rPr>
              <a:t> توصیف مکان ژنی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5" name="Down Arrow 4"/>
          <p:cNvSpPr/>
          <p:nvPr/>
        </p:nvSpPr>
        <p:spPr>
          <a:xfrm rot="7030169">
            <a:off x="3938283" y="1253074"/>
            <a:ext cx="257175" cy="468244"/>
          </a:xfrm>
          <a:prstGeom prst="downArrow">
            <a:avLst/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6372225" y="5177607"/>
            <a:ext cx="27813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cs typeface="B Nazanin" panose="00000400000000000000" pitchFamily="2" charset="-78"/>
              </a:rPr>
              <a:t>HWE: </a:t>
            </a:r>
            <a:r>
              <a:rPr lang="fa-IR" dirty="0" smtClean="0">
                <a:cs typeface="B Nazanin" panose="00000400000000000000" pitchFamily="2" charset="-78"/>
              </a:rPr>
              <a:t> تعادل </a:t>
            </a:r>
            <a:r>
              <a:rPr lang="fa-IR" dirty="0" err="1" smtClean="0">
                <a:cs typeface="B Nazanin" panose="00000400000000000000" pitchFamily="2" charset="-78"/>
              </a:rPr>
              <a:t>هاردی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 err="1" smtClean="0">
                <a:cs typeface="B Nazanin" panose="00000400000000000000" pitchFamily="2" charset="-78"/>
              </a:rPr>
              <a:t>واینبرگ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7" name="Down Arrow 6"/>
          <p:cNvSpPr/>
          <p:nvPr/>
        </p:nvSpPr>
        <p:spPr>
          <a:xfrm rot="7030169">
            <a:off x="5976634" y="4943485"/>
            <a:ext cx="257175" cy="468244"/>
          </a:xfrm>
          <a:prstGeom prst="downArrow">
            <a:avLst/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56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371</TotalTime>
  <Words>242</Words>
  <Application>Microsoft Office PowerPoint</Application>
  <PresentationFormat>Widescreen</PresentationFormat>
  <Paragraphs>43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 Nazanin</vt:lpstr>
      <vt:lpstr>B Titr</vt:lpstr>
      <vt:lpstr>Calibri</vt:lpstr>
      <vt:lpstr>Century Gothic</vt:lpstr>
      <vt:lpstr>Times New Roman</vt:lpstr>
      <vt:lpstr>Wingdings 3</vt:lpstr>
      <vt:lpstr>Ion Boardroom</vt:lpstr>
      <vt:lpstr>آموزش نرم افزار GenALEx</vt:lpstr>
      <vt:lpstr>معرفی</vt:lpstr>
      <vt:lpstr>نصب و اجرا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نحوه وارد کردن داده ها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با تشکر از توجه شما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آموزش نرم افزار Genalex</dc:title>
  <dc:creator>confrance</dc:creator>
  <cp:lastModifiedBy>confrance</cp:lastModifiedBy>
  <cp:revision>22</cp:revision>
  <dcterms:created xsi:type="dcterms:W3CDTF">2019-11-04T07:09:07Z</dcterms:created>
  <dcterms:modified xsi:type="dcterms:W3CDTF">2019-11-05T08:32:48Z</dcterms:modified>
</cp:coreProperties>
</file>